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277" r:id="rId1"/>
  </p:sldMasterIdLst>
  <p:notesMasterIdLst>
    <p:notesMasterId r:id="rId26"/>
  </p:notesMasterIdLst>
  <p:sldIdLst>
    <p:sldId id="1449" r:id="rId2"/>
    <p:sldId id="1450" r:id="rId3"/>
    <p:sldId id="1451" r:id="rId4"/>
    <p:sldId id="1452" r:id="rId5"/>
    <p:sldId id="955" r:id="rId6"/>
    <p:sldId id="1512" r:id="rId7"/>
    <p:sldId id="1540" r:id="rId8"/>
    <p:sldId id="1541" r:id="rId9"/>
    <p:sldId id="1526" r:id="rId10"/>
    <p:sldId id="1539" r:id="rId11"/>
    <p:sldId id="1542" r:id="rId12"/>
    <p:sldId id="1543" r:id="rId13"/>
    <p:sldId id="1544" r:id="rId14"/>
    <p:sldId id="1546" r:id="rId15"/>
    <p:sldId id="1545" r:id="rId16"/>
    <p:sldId id="1547" r:id="rId17"/>
    <p:sldId id="1548" r:id="rId18"/>
    <p:sldId id="1533" r:id="rId19"/>
    <p:sldId id="1551" r:id="rId20"/>
    <p:sldId id="1550" r:id="rId21"/>
    <p:sldId id="1549" r:id="rId22"/>
    <p:sldId id="1552" r:id="rId23"/>
    <p:sldId id="1183" r:id="rId24"/>
    <p:sldId id="1538" r:id="rId25"/>
  </p:sldIdLst>
  <p:sldSz cx="9144000" cy="5143500" type="screen16x9"/>
  <p:notesSz cx="6858000" cy="9144000"/>
  <p:defaultTextStyle>
    <a:defPPr>
      <a:defRPr lang="en-GB"/>
    </a:defPPr>
    <a:lvl1pPr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1pPr>
    <a:lvl2pPr marL="4572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2pPr>
    <a:lvl3pPr marL="9144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3pPr>
    <a:lvl4pPr marL="13716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4pPr>
    <a:lvl5pPr marL="18288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5pPr>
    <a:lvl6pPr marL="2286000" algn="l" defTabSz="914400" rtl="0" eaLnBrk="1" latinLnBrk="0" hangingPunct="1">
      <a:defRPr kern="1200">
        <a:solidFill>
          <a:schemeClr val="bg1"/>
        </a:solidFill>
        <a:latin typeface="Arial" charset="0"/>
        <a:ea typeface="+mn-ea"/>
        <a:cs typeface="Lucida Sans Unicode" charset="0"/>
      </a:defRPr>
    </a:lvl6pPr>
    <a:lvl7pPr marL="2743200" algn="l" defTabSz="914400" rtl="0" eaLnBrk="1" latinLnBrk="0" hangingPunct="1">
      <a:defRPr kern="1200">
        <a:solidFill>
          <a:schemeClr val="bg1"/>
        </a:solidFill>
        <a:latin typeface="Arial" charset="0"/>
        <a:ea typeface="+mn-ea"/>
        <a:cs typeface="Lucida Sans Unicode" charset="0"/>
      </a:defRPr>
    </a:lvl7pPr>
    <a:lvl8pPr marL="3200400" algn="l" defTabSz="914400" rtl="0" eaLnBrk="1" latinLnBrk="0" hangingPunct="1">
      <a:defRPr kern="1200">
        <a:solidFill>
          <a:schemeClr val="bg1"/>
        </a:solidFill>
        <a:latin typeface="Arial" charset="0"/>
        <a:ea typeface="+mn-ea"/>
        <a:cs typeface="Lucida Sans Unicode" charset="0"/>
      </a:defRPr>
    </a:lvl8pPr>
    <a:lvl9pPr marL="3657600" algn="l" defTabSz="914400" rtl="0" eaLnBrk="1" latinLnBrk="0" hangingPunct="1">
      <a:defRPr kern="1200">
        <a:solidFill>
          <a:schemeClr val="bg1"/>
        </a:solidFill>
        <a:latin typeface="Arial" charset="0"/>
        <a:ea typeface="+mn-ea"/>
        <a:cs typeface="Lucida Sans Unicode"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30400"/>
    <a:srgbClr val="000D14"/>
    <a:srgbClr val="000806"/>
    <a:srgbClr val="000403"/>
    <a:srgbClr val="004C22"/>
    <a:srgbClr val="050701"/>
    <a:srgbClr val="020103"/>
    <a:srgbClr val="040000"/>
    <a:srgbClr val="0404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2" autoAdjust="0"/>
    <p:restoredTop sz="85035" autoAdjust="0"/>
  </p:normalViewPr>
  <p:slideViewPr>
    <p:cSldViewPr>
      <p:cViewPr varScale="1">
        <p:scale>
          <a:sx n="98" d="100"/>
          <a:sy n="98" d="100"/>
        </p:scale>
        <p:origin x="276" y="84"/>
      </p:cViewPr>
      <p:guideLst>
        <p:guide orient="horz" pos="1620"/>
        <p:guide pos="2880"/>
      </p:guideLst>
    </p:cSldViewPr>
  </p:slideViewPr>
  <p:outlineViewPr>
    <p:cViewPr varScale="1">
      <p:scale>
        <a:sx n="33" d="100"/>
        <a:sy n="33" d="100"/>
      </p:scale>
      <p:origin x="0" y="-10938"/>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AutoShape 1"/>
          <p:cNvSpPr>
            <a:spLocks noChangeArrowheads="1"/>
          </p:cNvSpPr>
          <p:nvPr/>
        </p:nvSpPr>
        <p:spPr bwMode="auto">
          <a:xfrm>
            <a:off x="0" y="0"/>
            <a:ext cx="6858000" cy="9144000"/>
          </a:xfrm>
          <a:prstGeom prst="roundRect">
            <a:avLst>
              <a:gd name="adj" fmla="val 23"/>
            </a:avLst>
          </a:prstGeom>
          <a:solidFill>
            <a:srgbClr val="FFFFFF"/>
          </a:solidFill>
          <a:ln w="9360">
            <a:noFill/>
            <a:miter lim="800000"/>
            <a:headEnd/>
            <a:tailEnd/>
          </a:ln>
          <a:effectLst/>
        </p:spPr>
        <p:txBody>
          <a:bodyPr wrap="none" anchor="ctr"/>
          <a:lstStyle/>
          <a:p>
            <a:endParaRPr lang="en-US"/>
          </a:p>
        </p:txBody>
      </p:sp>
      <p:sp>
        <p:nvSpPr>
          <p:cNvPr id="8194"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8195" name="Rectangle 3"/>
          <p:cNvSpPr>
            <a:spLocks noGrp="1" noChangeArrowheads="1"/>
          </p:cNvSpPr>
          <p:nvPr>
            <p:ph type="hdr"/>
          </p:nvPr>
        </p:nvSpPr>
        <p:spPr bwMode="auto">
          <a:xfrm>
            <a:off x="0"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6" name="Rectangle 4"/>
          <p:cNvSpPr>
            <a:spLocks noGrp="1" noChangeArrowheads="1"/>
          </p:cNvSpPr>
          <p:nvPr>
            <p:ph type="dt"/>
          </p:nvPr>
        </p:nvSpPr>
        <p:spPr bwMode="auto">
          <a:xfrm>
            <a:off x="3884613"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7" name="Rectangle 5"/>
          <p:cNvSpPr>
            <a:spLocks noGrp="1" noRot="1" noChangeAspect="1" noChangeArrowheads="1"/>
          </p:cNvSpPr>
          <p:nvPr>
            <p:ph type="sldImg"/>
          </p:nvPr>
        </p:nvSpPr>
        <p:spPr bwMode="auto">
          <a:xfrm>
            <a:off x="382588" y="685800"/>
            <a:ext cx="6089650" cy="3425825"/>
          </a:xfrm>
          <a:prstGeom prst="rect">
            <a:avLst/>
          </a:prstGeom>
          <a:noFill/>
          <a:ln w="9525">
            <a:noFill/>
            <a:round/>
            <a:headEnd/>
            <a:tailEnd/>
          </a:ln>
          <a:effectLst/>
        </p:spPr>
      </p:sp>
      <p:sp>
        <p:nvSpPr>
          <p:cNvPr id="8198" name="Rectangle 6"/>
          <p:cNvSpPr>
            <a:spLocks noGrp="1" noChangeArrowheads="1"/>
          </p:cNvSpPr>
          <p:nvPr>
            <p:ph type="body"/>
          </p:nvPr>
        </p:nvSpPr>
        <p:spPr bwMode="auto">
          <a:xfrm>
            <a:off x="685800" y="4343400"/>
            <a:ext cx="5483225" cy="41116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smtClean="0"/>
          </a:p>
        </p:txBody>
      </p:sp>
      <p:sp>
        <p:nvSpPr>
          <p:cNvPr id="8199" name="Rectangle 7"/>
          <p:cNvSpPr>
            <a:spLocks noGrp="1" noChangeArrowheads="1"/>
          </p:cNvSpPr>
          <p:nvPr>
            <p:ph type="ftr"/>
          </p:nvPr>
        </p:nvSpPr>
        <p:spPr bwMode="auto">
          <a:xfrm>
            <a:off x="0"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200" name="Rectangle 8"/>
          <p:cNvSpPr>
            <a:spLocks noGrp="1" noChangeArrowheads="1"/>
          </p:cNvSpPr>
          <p:nvPr>
            <p:ph type="sldNum"/>
          </p:nvPr>
        </p:nvSpPr>
        <p:spPr bwMode="auto">
          <a:xfrm>
            <a:off x="3884613"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fld id="{27A1267E-5F3E-4EB0-939F-30DD7A2F0868}" type="slidenum">
              <a:rPr lang="en-GB"/>
              <a:pPr/>
              <a:t>‹#›</a:t>
            </a:fld>
            <a:endParaRPr lang="en-GB"/>
          </a:p>
        </p:txBody>
      </p:sp>
    </p:spTree>
    <p:extLst>
      <p:ext uri="{BB962C8B-B14F-4D97-AF65-F5344CB8AC3E}">
        <p14:creationId xmlns:p14="http://schemas.microsoft.com/office/powerpoint/2010/main" val="28715375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dirty="0"/>
          </a:p>
        </p:txBody>
      </p:sp>
    </p:spTree>
    <p:extLst>
      <p:ext uri="{BB962C8B-B14F-4D97-AF65-F5344CB8AC3E}">
        <p14:creationId xmlns:p14="http://schemas.microsoft.com/office/powerpoint/2010/main" val="3586481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16371175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smtClean="0"/>
              <a:t>1Ti 5:10 well reported for good works: if she has brought up children, if she has lodged strangers, if she has washed the saints' feet, if she has relieved the afflicted, if she has diligently followed every good work.</a:t>
            </a: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32357690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smtClean="0"/>
              <a:t>1Ti 5:10 well reported for good works: if she has brought up children, if she has lodged strangers, if she has washed the saints' feet, if she has relieved the afflicted, if she has diligently followed every good work.</a:t>
            </a: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19878917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smtClean="0"/>
              <a:t>1Ti 5:10 well reported for good works: if she has brought up children, if she has lodged strangers, if she has washed the saints' feet, if she has relieved the afflicted, if she has diligently followed every good work.</a:t>
            </a: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23355466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smtClean="0"/>
              <a:t>1Ti 5:10 well reported for good works: if she has brought up children, if she has lodged strangers, if she has washed the saints' feet, if she has relieved the afflicted, if she has diligently followed every good work.</a:t>
            </a: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28786054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smtClean="0"/>
              <a:t>Mt 25:45 "Then He will answer them, saying, 'Assuredly, I say to you, inasmuch as you did not do it to one of the least of these, you did not do it to Me.‘ 46 "And these will go away into everlasting punishment, but the righteous into eternal life."</a:t>
            </a: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5352523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smtClean="0"/>
              <a:t>1Ti 5:10 well reported for good works: if she has brought up children, if she has lodged strangers, if she has washed the saints' feet, if she has relieved the afflicted, if she has diligently followed every good work.</a:t>
            </a: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27012561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smtClean="0"/>
              <a:t>1Ti 5:10 well reported for good works: if she has brought up children, if she has lodged strangers, if she has washed the saints' feet, if she has relieved the afflicted, if she has diligently followed every good work.</a:t>
            </a: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29338081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12732499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26021209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2</a:t>
            </a:fld>
            <a:endParaRPr lang="en-US" dirty="0"/>
          </a:p>
        </p:txBody>
      </p:sp>
    </p:spTree>
    <p:extLst>
      <p:ext uri="{BB962C8B-B14F-4D97-AF65-F5344CB8AC3E}">
        <p14:creationId xmlns:p14="http://schemas.microsoft.com/office/powerpoint/2010/main" val="6018169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32091402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15704421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37184972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val="1389796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3</a:t>
            </a:fld>
            <a:endParaRPr lang="en-US" dirty="0"/>
          </a:p>
        </p:txBody>
      </p:sp>
    </p:spTree>
    <p:extLst>
      <p:ext uri="{BB962C8B-B14F-4D97-AF65-F5344CB8AC3E}">
        <p14:creationId xmlns:p14="http://schemas.microsoft.com/office/powerpoint/2010/main" val="3593435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4</a:t>
            </a:fld>
            <a:endParaRPr lang="en-US" dirty="0">
              <a:solidFill>
                <a:srgbClr val="000000"/>
              </a:solidFill>
            </a:endParaRPr>
          </a:p>
        </p:txBody>
      </p:sp>
    </p:spTree>
    <p:extLst>
      <p:ext uri="{BB962C8B-B14F-4D97-AF65-F5344CB8AC3E}">
        <p14:creationId xmlns:p14="http://schemas.microsoft.com/office/powerpoint/2010/main" val="39706812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Begin reading at vs. 15</a:t>
            </a:r>
            <a:endParaRPr lang="en-US" dirty="0"/>
          </a:p>
        </p:txBody>
      </p:sp>
      <p:sp>
        <p:nvSpPr>
          <p:cNvPr id="4" name="Slide Number Placeholder 3"/>
          <p:cNvSpPr>
            <a:spLocks noGrp="1"/>
          </p:cNvSpPr>
          <p:nvPr>
            <p:ph type="sldNum" idx="10"/>
          </p:nvPr>
        </p:nvSpPr>
        <p:spPr/>
        <p:txBody>
          <a:bodyPr/>
          <a:lstStyle/>
          <a:p>
            <a:fld id="{27A1267E-5F3E-4EB0-939F-30DD7A2F0868}" type="slidenum">
              <a:rPr lang="en-GB" smtClean="0"/>
              <a:pPr/>
              <a:t>5</a:t>
            </a:fld>
            <a:endParaRPr lang="en-GB"/>
          </a:p>
        </p:txBody>
      </p:sp>
    </p:spTree>
    <p:extLst>
      <p:ext uri="{BB962C8B-B14F-4D97-AF65-F5344CB8AC3E}">
        <p14:creationId xmlns:p14="http://schemas.microsoft.com/office/powerpoint/2010/main" val="36473981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err="1" smtClean="0"/>
              <a:t>Heb</a:t>
            </a:r>
            <a:r>
              <a:rPr lang="en-US" b="0" dirty="0" smtClean="0"/>
              <a:t> 2:4 God also bearing witness both with signs and wonders, with various miracles, and gifts of the Holy Spirit, according to His own will?</a:t>
            </a: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33083669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err="1" smtClean="0"/>
              <a:t>Heb</a:t>
            </a:r>
            <a:r>
              <a:rPr lang="en-US" b="0" dirty="0" smtClean="0"/>
              <a:t> 2:4 God also bearing witness both with signs and wonders, with various miracles, and gifts of the Holy Spirit, according to His own will?</a:t>
            </a: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3739781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err="1" smtClean="0"/>
              <a:t>Heb</a:t>
            </a:r>
            <a:r>
              <a:rPr lang="en-US" b="0" dirty="0" smtClean="0"/>
              <a:t> 2:4 God also bearing witness both with signs and wonders, with various miracles, and gifts of the Holy Spirit, according to His own will?</a:t>
            </a: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4707145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1257064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06BB6-1C83-4D6F-B78F-6BBF6D5AA7FE}" type="slidenum">
              <a:rPr lang="en-GB" smtClean="0"/>
              <a:pPr/>
              <a:t>‹#›</a:t>
            </a:fld>
            <a:endParaRPr lang="en-GB"/>
          </a:p>
        </p:txBody>
      </p:sp>
    </p:spTree>
    <p:extLst>
      <p:ext uri="{BB962C8B-B14F-4D97-AF65-F5344CB8AC3E}">
        <p14:creationId xmlns:p14="http://schemas.microsoft.com/office/powerpoint/2010/main" val="106185612"/>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3A903E-111F-48EA-A059-B56959FACCE9}" type="slidenum">
              <a:rPr lang="en-GB" smtClean="0"/>
              <a:pPr/>
              <a:t>‹#›</a:t>
            </a:fld>
            <a:endParaRPr lang="en-GB"/>
          </a:p>
        </p:txBody>
      </p:sp>
    </p:spTree>
    <p:extLst>
      <p:ext uri="{BB962C8B-B14F-4D97-AF65-F5344CB8AC3E}">
        <p14:creationId xmlns:p14="http://schemas.microsoft.com/office/powerpoint/2010/main" val="603541726"/>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E8CFA4-D681-4A4A-B796-F15E492D2189}" type="slidenum">
              <a:rPr lang="en-GB" smtClean="0"/>
              <a:pPr/>
              <a:t>‹#›</a:t>
            </a:fld>
            <a:endParaRPr lang="en-GB"/>
          </a:p>
        </p:txBody>
      </p:sp>
    </p:spTree>
    <p:extLst>
      <p:ext uri="{BB962C8B-B14F-4D97-AF65-F5344CB8AC3E}">
        <p14:creationId xmlns:p14="http://schemas.microsoft.com/office/powerpoint/2010/main" val="401672510"/>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A51A11-EFD3-4E5E-8C50-A7E50BE2AC63}" type="slidenum">
              <a:rPr lang="en-GB" smtClean="0"/>
              <a:pPr/>
              <a:t>‹#›</a:t>
            </a:fld>
            <a:endParaRPr lang="en-GB"/>
          </a:p>
        </p:txBody>
      </p:sp>
    </p:spTree>
    <p:extLst>
      <p:ext uri="{BB962C8B-B14F-4D97-AF65-F5344CB8AC3E}">
        <p14:creationId xmlns:p14="http://schemas.microsoft.com/office/powerpoint/2010/main" val="2028056873"/>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2F056A-644A-4E54-821E-C8FBD46B8A01}" type="slidenum">
              <a:rPr lang="en-GB" smtClean="0"/>
              <a:pPr/>
              <a:t>‹#›</a:t>
            </a:fld>
            <a:endParaRPr lang="en-GB"/>
          </a:p>
        </p:txBody>
      </p:sp>
    </p:spTree>
    <p:extLst>
      <p:ext uri="{BB962C8B-B14F-4D97-AF65-F5344CB8AC3E}">
        <p14:creationId xmlns:p14="http://schemas.microsoft.com/office/powerpoint/2010/main" val="2929058261"/>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B455B1-B204-4EE3-8467-719975746DE5}" type="slidenum">
              <a:rPr lang="en-GB" smtClean="0"/>
              <a:pPr/>
              <a:t>‹#›</a:t>
            </a:fld>
            <a:endParaRPr lang="en-GB"/>
          </a:p>
        </p:txBody>
      </p:sp>
    </p:spTree>
    <p:extLst>
      <p:ext uri="{BB962C8B-B14F-4D97-AF65-F5344CB8AC3E}">
        <p14:creationId xmlns:p14="http://schemas.microsoft.com/office/powerpoint/2010/main" val="21297306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1A9235-9CD5-40C1-B792-C21A0B3BEC65}" type="slidenum">
              <a:rPr lang="en-GB" smtClean="0"/>
              <a:pPr/>
              <a:t>‹#›</a:t>
            </a:fld>
            <a:endParaRPr lang="en-GB"/>
          </a:p>
        </p:txBody>
      </p:sp>
    </p:spTree>
    <p:extLst>
      <p:ext uri="{BB962C8B-B14F-4D97-AF65-F5344CB8AC3E}">
        <p14:creationId xmlns:p14="http://schemas.microsoft.com/office/powerpoint/2010/main" val="2562426173"/>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63B57A-7FC0-416C-97B8-4047807D353F}" type="slidenum">
              <a:rPr lang="en-GB" smtClean="0"/>
              <a:pPr/>
              <a:t>‹#›</a:t>
            </a:fld>
            <a:endParaRPr lang="en-GB"/>
          </a:p>
        </p:txBody>
      </p:sp>
    </p:spTree>
    <p:extLst>
      <p:ext uri="{BB962C8B-B14F-4D97-AF65-F5344CB8AC3E}">
        <p14:creationId xmlns:p14="http://schemas.microsoft.com/office/powerpoint/2010/main" val="841678867"/>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27AD57-2053-4D84-B514-800E54D628EC}" type="slidenum">
              <a:rPr lang="en-GB" smtClean="0"/>
              <a:pPr/>
              <a:t>‹#›</a:t>
            </a:fld>
            <a:endParaRPr lang="en-GB"/>
          </a:p>
        </p:txBody>
      </p:sp>
    </p:spTree>
    <p:extLst>
      <p:ext uri="{BB962C8B-B14F-4D97-AF65-F5344CB8AC3E}">
        <p14:creationId xmlns:p14="http://schemas.microsoft.com/office/powerpoint/2010/main" val="3449595880"/>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0FC3B0-9A43-48A4-85CE-B999A76FEA98}" type="slidenum">
              <a:rPr lang="en-GB" smtClean="0"/>
              <a:pPr/>
              <a:t>‹#›</a:t>
            </a:fld>
            <a:endParaRPr lang="en-GB"/>
          </a:p>
        </p:txBody>
      </p:sp>
    </p:spTree>
    <p:extLst>
      <p:ext uri="{BB962C8B-B14F-4D97-AF65-F5344CB8AC3E}">
        <p14:creationId xmlns:p14="http://schemas.microsoft.com/office/powerpoint/2010/main" val="4053360794"/>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2EE218-E1BD-4DFC-B39D-A601FA6AB8B6}" type="slidenum">
              <a:rPr lang="en-GB" smtClean="0"/>
              <a:pPr/>
              <a:t>‹#›</a:t>
            </a:fld>
            <a:endParaRPr lang="en-GB"/>
          </a:p>
        </p:txBody>
      </p:sp>
    </p:spTree>
    <p:extLst>
      <p:ext uri="{BB962C8B-B14F-4D97-AF65-F5344CB8AC3E}">
        <p14:creationId xmlns:p14="http://schemas.microsoft.com/office/powerpoint/2010/main" val="263359973"/>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3226EECE-6E6C-4932-B681-71D70B54B8B5}" type="slidenum">
              <a:rPr lang="en-GB" smtClean="0"/>
              <a:pPr/>
              <a:t>‹#›</a:t>
            </a:fld>
            <a:endParaRPr lang="en-GB"/>
          </a:p>
        </p:txBody>
      </p:sp>
    </p:spTree>
    <p:extLst>
      <p:ext uri="{BB962C8B-B14F-4D97-AF65-F5344CB8AC3E}">
        <p14:creationId xmlns:p14="http://schemas.microsoft.com/office/powerpoint/2010/main" val="2298655599"/>
      </p:ext>
    </p:extLst>
  </p:cSld>
  <p:clrMap bg1="dk1" tx1="lt1" bg2="dk2" tx2="lt2" accent1="accent1" accent2="accent2" accent3="accent3" accent4="accent4" accent5="accent5" accent6="accent6" hlink="hlink" folHlink="folHlink"/>
  <p:sldLayoutIdLst>
    <p:sldLayoutId id="2147484278" r:id="rId1"/>
    <p:sldLayoutId id="2147484279" r:id="rId2"/>
    <p:sldLayoutId id="2147484280" r:id="rId3"/>
    <p:sldLayoutId id="2147484281" r:id="rId4"/>
    <p:sldLayoutId id="2147484282" r:id="rId5"/>
    <p:sldLayoutId id="2147484283" r:id="rId6"/>
    <p:sldLayoutId id="2147484284" r:id="rId7"/>
    <p:sldLayoutId id="2147484285" r:id="rId8"/>
    <p:sldLayoutId id="2147484286" r:id="rId9"/>
    <p:sldLayoutId id="2147484287" r:id="rId10"/>
    <p:sldLayoutId id="2147484288" r:id="rId11"/>
  </p:sldLayoutIdLst>
  <p:transition>
    <p:fade/>
  </p:transition>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9144000" cy="1371600"/>
          </a:xfrm>
        </p:spPr>
        <p:txBody>
          <a:bodyPr>
            <a:noAutofit/>
          </a:bodyPr>
          <a:lstStyle/>
          <a:p>
            <a:pPr algn="ctr"/>
            <a:r>
              <a:rPr lang="en-US" sz="99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228599" y="1428750"/>
            <a:ext cx="8719458" cy="3404507"/>
          </a:xfrm>
          <a:solidFill>
            <a:schemeClr val="bg2">
              <a:alpha val="0"/>
            </a:schemeClr>
          </a:solidFill>
        </p:spPr>
        <p:txBody>
          <a:bodyPr>
            <a:noAutofit/>
          </a:bodyPr>
          <a:lstStyle/>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Bible Study							9:30  AM</a:t>
            </a:r>
          </a:p>
          <a:p>
            <a:pPr lvl="1">
              <a:buNone/>
            </a:pPr>
            <a:r>
              <a:rPr lang="en-US" sz="3000" dirty="0">
                <a:effectLst>
                  <a:glow rad="228600">
                    <a:srgbClr val="03080D"/>
                  </a:glow>
                </a:effectLst>
              </a:rPr>
              <a:t>Worship 		  						10:30 AM</a:t>
            </a:r>
          </a:p>
          <a:p>
            <a:pPr lvl="1">
              <a:buNone/>
            </a:pPr>
            <a:endParaRPr lang="en-US" sz="3000" dirty="0" smtClean="0">
              <a:effectLst>
                <a:glow rad="228600">
                  <a:srgbClr val="03080D"/>
                </a:glow>
              </a:effectLst>
            </a:endParaRPr>
          </a:p>
          <a:p>
            <a:pPr marL="0" indent="0">
              <a:buNone/>
            </a:pPr>
            <a:r>
              <a:rPr lang="en-US" sz="3000" b="1" dirty="0" smtClean="0">
                <a:effectLst>
                  <a:glow rad="228600">
                    <a:srgbClr val="03080D"/>
                  </a:glow>
                </a:effectLst>
              </a:rPr>
              <a:t>Wednesday</a:t>
            </a:r>
            <a:endParaRPr lang="en-US" sz="3000" b="1" dirty="0">
              <a:effectLst>
                <a:glow rad="228600">
                  <a:srgbClr val="03080D"/>
                </a:glow>
              </a:effectLst>
            </a:endParaRPr>
          </a:p>
          <a:p>
            <a:pPr marL="365742" lvl="1" indent="0">
              <a:buNone/>
            </a:pPr>
            <a:r>
              <a:rPr lang="en-US" sz="3000" dirty="0">
                <a:effectLst>
                  <a:glow rad="228600">
                    <a:srgbClr val="03080D"/>
                  </a:glow>
                </a:effectLst>
              </a:rPr>
              <a:t>Bible Class 			 				7:00  PM</a:t>
            </a:r>
          </a:p>
        </p:txBody>
      </p:sp>
      <p:sp>
        <p:nvSpPr>
          <p:cNvPr id="9" name="Title 3"/>
          <p:cNvSpPr txBox="1">
            <a:spLocks/>
          </p:cNvSpPr>
          <p:nvPr/>
        </p:nvSpPr>
        <p:spPr>
          <a:xfrm>
            <a:off x="439057" y="4400550"/>
            <a:ext cx="8229600" cy="514350"/>
          </a:xfrm>
          <a:prstGeom prst="rect">
            <a:avLst/>
          </a:prstGeom>
        </p:spPr>
        <p:txBody>
          <a:bodyPr vert="horz" lIns="0" tIns="45720" rIns="0" bIns="0" anchor="b">
            <a:normAutofit fontScale="97500"/>
          </a:bodyPr>
          <a:lstStyle/>
          <a:p>
            <a:pPr algn="ctr" defTabSz="914355">
              <a:defRPr/>
            </a:pPr>
            <a:r>
              <a:rPr lang="en-US" sz="3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3493358292"/>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534400" cy="3943350"/>
          </a:xfrm>
        </p:spPr>
        <p:txBody>
          <a:bodyPr>
            <a:noAutofit/>
          </a:bodyPr>
          <a:lstStyle/>
          <a:p>
            <a:pPr marL="0" indent="0">
              <a:buNone/>
            </a:pPr>
            <a:r>
              <a:rPr lang="en-US" sz="3700" dirty="0" smtClean="0"/>
              <a:t>Tabitha: A Worker</a:t>
            </a:r>
            <a:endParaRPr lang="en-US" sz="3700" dirty="0" smtClean="0"/>
          </a:p>
          <a:p>
            <a:pPr marL="0" indent="0">
              <a:buNone/>
            </a:pPr>
            <a:r>
              <a:rPr lang="en-US" sz="3700" dirty="0"/>
              <a:t>	</a:t>
            </a:r>
            <a:r>
              <a:rPr lang="en-US" sz="3700" dirty="0" smtClean="0"/>
              <a:t>She made tunics and garments</a:t>
            </a:r>
          </a:p>
          <a:p>
            <a:pPr marL="0" indent="0">
              <a:buNone/>
            </a:pPr>
            <a:r>
              <a:rPr lang="en-US" sz="3700" dirty="0"/>
              <a:t>	</a:t>
            </a:r>
            <a:r>
              <a:rPr lang="en-US" sz="3700" dirty="0" smtClean="0"/>
              <a:t>Cared for the widows of the group</a:t>
            </a:r>
            <a:r>
              <a:rPr lang="en-US" sz="3700" dirty="0"/>
              <a:t>	</a:t>
            </a:r>
            <a:r>
              <a:rPr lang="en-US" sz="3700" dirty="0" smtClean="0"/>
              <a:t>	</a:t>
            </a:r>
            <a:endParaRPr lang="en-US" sz="3700" dirty="0" smtClean="0"/>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Church Workers</a:t>
            </a:r>
            <a:endParaRPr lang="en-US" sz="6400" dirty="0">
              <a:latin typeface="+mn-lt"/>
            </a:endParaRPr>
          </a:p>
        </p:txBody>
      </p:sp>
      <p:sp>
        <p:nvSpPr>
          <p:cNvPr id="2" name="Rounded Rectangle 1"/>
          <p:cNvSpPr/>
          <p:nvPr/>
        </p:nvSpPr>
        <p:spPr>
          <a:xfrm>
            <a:off x="533400" y="3175688"/>
            <a:ext cx="7772400" cy="1600200"/>
          </a:xfrm>
          <a:prstGeom prst="roundRect">
            <a:avLst/>
          </a:prstGeom>
          <a:solidFill>
            <a:schemeClr val="bg2">
              <a:lumMod val="50000"/>
            </a:schemeClr>
          </a:solidFill>
        </p:spPr>
        <p:style>
          <a:lnRef idx="3">
            <a:schemeClr val="lt1"/>
          </a:lnRef>
          <a:fillRef idx="1">
            <a:schemeClr val="accent3"/>
          </a:fillRef>
          <a:effectRef idx="1">
            <a:schemeClr val="accent3"/>
          </a:effectRef>
          <a:fontRef idx="minor">
            <a:schemeClr val="lt1"/>
          </a:fontRef>
        </p:style>
        <p:txBody>
          <a:bodyPr rtlCol="0" anchor="ctr"/>
          <a:lstStyle/>
          <a:p>
            <a:pPr algn="ctr"/>
            <a:r>
              <a:rPr lang="en-US" sz="5000" dirty="0" smtClean="0"/>
              <a:t>A church needs WORKERS</a:t>
            </a:r>
            <a:endParaRPr lang="en-US" sz="5000" dirty="0"/>
          </a:p>
        </p:txBody>
      </p:sp>
    </p:spTree>
    <p:extLst>
      <p:ext uri="{BB962C8B-B14F-4D97-AF65-F5344CB8AC3E}">
        <p14:creationId xmlns:p14="http://schemas.microsoft.com/office/powerpoint/2010/main" val="362037262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305800" cy="3943350"/>
          </a:xfrm>
        </p:spPr>
        <p:txBody>
          <a:bodyPr>
            <a:noAutofit/>
          </a:bodyPr>
          <a:lstStyle/>
          <a:p>
            <a:pPr marL="0" indent="0">
              <a:buNone/>
            </a:pPr>
            <a:r>
              <a:rPr lang="en-US" sz="3700" dirty="0" smtClean="0"/>
              <a:t>What is a “worker”?</a:t>
            </a:r>
          </a:p>
          <a:p>
            <a:pPr marL="0" indent="0">
              <a:buNone/>
            </a:pPr>
            <a:r>
              <a:rPr lang="en-US" sz="3700" dirty="0" smtClean="0"/>
              <a:t>   Ex.  1 Timothy </a:t>
            </a:r>
            <a:r>
              <a:rPr lang="en-US" sz="3700" dirty="0"/>
              <a:t>5:10 </a:t>
            </a:r>
            <a:endParaRPr lang="en-US" sz="3700" dirty="0" smtClean="0"/>
          </a:p>
          <a:p>
            <a:pPr marL="0" indent="0" algn="just">
              <a:buNone/>
            </a:pPr>
            <a:r>
              <a:rPr lang="en-US" sz="3700" i="1" dirty="0" smtClean="0"/>
              <a:t>Well </a:t>
            </a:r>
            <a:r>
              <a:rPr lang="en-US" sz="3700" i="1" dirty="0"/>
              <a:t>reported for good works: if she has brought up children, if she has lodged strangers, if she has washed the saints' feet, if she has relieved the afflicted, if she has diligently followed every good work</a:t>
            </a:r>
            <a:r>
              <a:rPr lang="en-US" sz="3700" dirty="0"/>
              <a:t>. 	</a:t>
            </a:r>
            <a:r>
              <a:rPr lang="en-US" sz="3700" dirty="0" smtClean="0"/>
              <a:t>	</a:t>
            </a:r>
            <a:endParaRPr lang="en-US" sz="3700" dirty="0" smtClean="0"/>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Church Workers</a:t>
            </a:r>
            <a:endParaRPr lang="en-US" sz="6400" dirty="0">
              <a:latin typeface="+mn-lt"/>
            </a:endParaRPr>
          </a:p>
        </p:txBody>
      </p:sp>
    </p:spTree>
    <p:extLst>
      <p:ext uri="{BB962C8B-B14F-4D97-AF65-F5344CB8AC3E}">
        <p14:creationId xmlns:p14="http://schemas.microsoft.com/office/powerpoint/2010/main" val="216398604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305800" cy="3943350"/>
          </a:xfrm>
        </p:spPr>
        <p:txBody>
          <a:bodyPr>
            <a:noAutofit/>
          </a:bodyPr>
          <a:lstStyle/>
          <a:p>
            <a:pPr marL="0" indent="0">
              <a:buNone/>
            </a:pPr>
            <a:r>
              <a:rPr lang="en-US" sz="3700" dirty="0" smtClean="0"/>
              <a:t>What is a “worker”?</a:t>
            </a:r>
          </a:p>
          <a:p>
            <a:pPr marL="0" indent="0">
              <a:buNone/>
            </a:pPr>
            <a:r>
              <a:rPr lang="en-US" sz="3700" dirty="0" smtClean="0"/>
              <a:t>   Ex.  1 Timothy </a:t>
            </a:r>
            <a:r>
              <a:rPr lang="en-US" sz="3700" dirty="0"/>
              <a:t>5:10 </a:t>
            </a:r>
            <a:endParaRPr lang="en-US" sz="3700" dirty="0" smtClean="0"/>
          </a:p>
          <a:p>
            <a:pPr marL="0" indent="0" algn="just">
              <a:buNone/>
            </a:pPr>
            <a:r>
              <a:rPr lang="en-US" sz="3700" i="1" dirty="0" smtClean="0"/>
              <a:t>Well </a:t>
            </a:r>
            <a:r>
              <a:rPr lang="en-US" sz="3700" i="1" dirty="0"/>
              <a:t>reported for good works: if she has brought up </a:t>
            </a:r>
            <a:r>
              <a:rPr lang="en-US" sz="3700" i="1" dirty="0">
                <a:solidFill>
                  <a:srgbClr val="FFFF00"/>
                </a:solidFill>
              </a:rPr>
              <a:t>children</a:t>
            </a:r>
            <a:r>
              <a:rPr lang="en-US" sz="3700" i="1" dirty="0"/>
              <a:t>, if she has lodged </a:t>
            </a:r>
            <a:r>
              <a:rPr lang="en-US" sz="3700" i="1" dirty="0">
                <a:solidFill>
                  <a:srgbClr val="FFFF00"/>
                </a:solidFill>
              </a:rPr>
              <a:t>strangers</a:t>
            </a:r>
            <a:r>
              <a:rPr lang="en-US" sz="3700" i="1" dirty="0"/>
              <a:t>, if she has washed the </a:t>
            </a:r>
            <a:r>
              <a:rPr lang="en-US" sz="3700" i="1" dirty="0">
                <a:solidFill>
                  <a:srgbClr val="FFFF00"/>
                </a:solidFill>
              </a:rPr>
              <a:t>saints</a:t>
            </a:r>
            <a:r>
              <a:rPr lang="en-US" sz="3700" i="1" dirty="0"/>
              <a:t>' feet, if she has relieved the </a:t>
            </a:r>
            <a:r>
              <a:rPr lang="en-US" sz="3700" i="1" dirty="0">
                <a:solidFill>
                  <a:srgbClr val="FFFF00"/>
                </a:solidFill>
              </a:rPr>
              <a:t>afflicted</a:t>
            </a:r>
            <a:r>
              <a:rPr lang="en-US" sz="3700" i="1" dirty="0"/>
              <a:t>, if she has diligently followed every good work</a:t>
            </a:r>
            <a:r>
              <a:rPr lang="en-US" sz="3700" dirty="0"/>
              <a:t>. 	</a:t>
            </a:r>
            <a:r>
              <a:rPr lang="en-US" sz="3700" dirty="0" smtClean="0"/>
              <a:t>	</a:t>
            </a:r>
            <a:endParaRPr lang="en-US" sz="3700" dirty="0" smtClean="0"/>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Church Workers</a:t>
            </a:r>
            <a:endParaRPr lang="en-US" sz="6400" dirty="0">
              <a:latin typeface="+mn-lt"/>
            </a:endParaRPr>
          </a:p>
        </p:txBody>
      </p:sp>
    </p:spTree>
    <p:extLst>
      <p:ext uri="{BB962C8B-B14F-4D97-AF65-F5344CB8AC3E}">
        <p14:creationId xmlns:p14="http://schemas.microsoft.com/office/powerpoint/2010/main" val="3318803205"/>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305800" cy="3943350"/>
          </a:xfrm>
        </p:spPr>
        <p:txBody>
          <a:bodyPr>
            <a:noAutofit/>
          </a:bodyPr>
          <a:lstStyle/>
          <a:p>
            <a:pPr marL="0" indent="0">
              <a:buNone/>
            </a:pPr>
            <a:r>
              <a:rPr lang="en-US" sz="3700" dirty="0" smtClean="0"/>
              <a:t>What is a “worker”?</a:t>
            </a:r>
          </a:p>
          <a:p>
            <a:pPr marL="0" indent="0">
              <a:buNone/>
            </a:pPr>
            <a:r>
              <a:rPr lang="en-US" sz="3700" dirty="0" smtClean="0"/>
              <a:t>   Ex.  1 Timothy </a:t>
            </a:r>
            <a:r>
              <a:rPr lang="en-US" sz="3700" dirty="0"/>
              <a:t>5:10 </a:t>
            </a:r>
            <a:endParaRPr lang="en-US" sz="3700" dirty="0" smtClean="0"/>
          </a:p>
          <a:p>
            <a:pPr marL="0" indent="0" algn="just">
              <a:buNone/>
            </a:pPr>
            <a:r>
              <a:rPr lang="en-US" sz="3700" dirty="0" smtClean="0"/>
              <a:t>Children – those we are responsible for</a:t>
            </a:r>
          </a:p>
          <a:p>
            <a:pPr marL="0" indent="0" algn="just">
              <a:buNone/>
            </a:pPr>
            <a:r>
              <a:rPr lang="en-US" sz="3700" dirty="0" smtClean="0"/>
              <a:t>Strangers – brethren who visit </a:t>
            </a:r>
          </a:p>
          <a:p>
            <a:pPr marL="0" indent="0" algn="just">
              <a:buNone/>
            </a:pPr>
            <a:r>
              <a:rPr lang="en-US" sz="3700" dirty="0"/>
              <a:t>T</a:t>
            </a:r>
            <a:r>
              <a:rPr lang="en-US" sz="3700" dirty="0" smtClean="0"/>
              <a:t>he saints – our own brethren</a:t>
            </a:r>
          </a:p>
          <a:p>
            <a:pPr marL="0" indent="0" algn="just">
              <a:buNone/>
            </a:pPr>
            <a:r>
              <a:rPr lang="en-US" sz="3700" dirty="0" smtClean="0"/>
              <a:t>The afflicted – those who are in need</a:t>
            </a:r>
            <a:endParaRPr lang="en-US" sz="3700" dirty="0" smtClean="0"/>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Church Workers</a:t>
            </a:r>
            <a:endParaRPr lang="en-US" sz="6400" dirty="0">
              <a:latin typeface="+mn-lt"/>
            </a:endParaRPr>
          </a:p>
        </p:txBody>
      </p:sp>
    </p:spTree>
    <p:extLst>
      <p:ext uri="{BB962C8B-B14F-4D97-AF65-F5344CB8AC3E}">
        <p14:creationId xmlns:p14="http://schemas.microsoft.com/office/powerpoint/2010/main" val="770437234"/>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305800" cy="3943350"/>
          </a:xfrm>
        </p:spPr>
        <p:txBody>
          <a:bodyPr>
            <a:noAutofit/>
          </a:bodyPr>
          <a:lstStyle/>
          <a:p>
            <a:pPr marL="0" indent="0">
              <a:buNone/>
            </a:pPr>
            <a:r>
              <a:rPr lang="en-US" sz="3700" dirty="0" smtClean="0"/>
              <a:t>What is a “worker”?</a:t>
            </a:r>
          </a:p>
          <a:p>
            <a:pPr marL="0" indent="0">
              <a:buNone/>
            </a:pPr>
            <a:endParaRPr lang="en-US" sz="3700" dirty="0"/>
          </a:p>
          <a:p>
            <a:pPr marL="0" indent="0">
              <a:buNone/>
            </a:pPr>
            <a:r>
              <a:rPr lang="en-US" sz="3700" dirty="0" smtClean="0"/>
              <a:t>Workers serve others in common tasks</a:t>
            </a:r>
          </a:p>
          <a:p>
            <a:pPr marL="0" indent="0">
              <a:buNone/>
            </a:pPr>
            <a:r>
              <a:rPr lang="en-US" sz="3700" dirty="0"/>
              <a:t>	</a:t>
            </a:r>
            <a:r>
              <a:rPr lang="en-US" sz="3700" dirty="0" smtClean="0"/>
              <a:t>Food, shelter, clothing</a:t>
            </a:r>
          </a:p>
          <a:p>
            <a:pPr marL="0" indent="0">
              <a:buNone/>
            </a:pPr>
            <a:r>
              <a:rPr lang="en-US" sz="3700" dirty="0"/>
              <a:t>	</a:t>
            </a:r>
            <a:r>
              <a:rPr lang="en-US" sz="3700" dirty="0" smtClean="0"/>
              <a:t>Assistance, care, comfort</a:t>
            </a:r>
          </a:p>
          <a:p>
            <a:pPr marL="0" indent="0">
              <a:buNone/>
            </a:pPr>
            <a:r>
              <a:rPr lang="en-US" sz="3700" dirty="0"/>
              <a:t>	</a:t>
            </a:r>
            <a:r>
              <a:rPr lang="en-US" sz="3700" dirty="0" smtClean="0"/>
              <a:t>Company, hospitality, generosity</a:t>
            </a:r>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Church Workers</a:t>
            </a:r>
            <a:endParaRPr lang="en-US" sz="6400" dirty="0">
              <a:latin typeface="+mn-lt"/>
            </a:endParaRPr>
          </a:p>
        </p:txBody>
      </p:sp>
    </p:spTree>
    <p:extLst>
      <p:ext uri="{BB962C8B-B14F-4D97-AF65-F5344CB8AC3E}">
        <p14:creationId xmlns:p14="http://schemas.microsoft.com/office/powerpoint/2010/main" val="93332844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500"/>
                                        <p:tgtEl>
                                          <p:spTgt spid="4">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fade">
                                      <p:cBhvr>
                                        <p:cTn id="12" dur="500"/>
                                        <p:tgtEl>
                                          <p:spTgt spid="4">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fade">
                                      <p:cBhvr>
                                        <p:cTn id="1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534400" cy="3943350"/>
          </a:xfrm>
        </p:spPr>
        <p:txBody>
          <a:bodyPr>
            <a:noAutofit/>
          </a:bodyPr>
          <a:lstStyle/>
          <a:p>
            <a:pPr marL="0" indent="0">
              <a:buNone/>
            </a:pPr>
            <a:r>
              <a:rPr lang="en-US" sz="3700" dirty="0" smtClean="0"/>
              <a:t>How important is this?</a:t>
            </a:r>
          </a:p>
          <a:p>
            <a:pPr marL="0" indent="0" algn="just">
              <a:buNone/>
            </a:pPr>
            <a:r>
              <a:rPr lang="en-US" sz="3500" dirty="0" smtClean="0"/>
              <a:t>“</a:t>
            </a:r>
            <a:r>
              <a:rPr lang="en-US" sz="3500" i="1" dirty="0" smtClean="0"/>
              <a:t>For </a:t>
            </a:r>
            <a:r>
              <a:rPr lang="en-US" sz="3500" i="1" dirty="0"/>
              <a:t>I was hungry and you gave Me food; I was thirsty and you gave Me drink; I was a stranger and you took Me </a:t>
            </a:r>
            <a:r>
              <a:rPr lang="en-US" sz="3500" i="1" dirty="0" smtClean="0"/>
              <a:t>in; </a:t>
            </a:r>
            <a:r>
              <a:rPr lang="en-US" sz="3500" i="1" dirty="0"/>
              <a:t>'I was naked and you clothed Me; I was sick and you visited Me; I was in prison and you came to </a:t>
            </a:r>
            <a:r>
              <a:rPr lang="en-US" sz="3500" i="1" dirty="0" smtClean="0"/>
              <a:t>Me</a:t>
            </a:r>
            <a:r>
              <a:rPr lang="en-US" sz="3500" dirty="0" smtClean="0"/>
              <a:t>”									Matthew 25:35-36 </a:t>
            </a:r>
            <a:endParaRPr lang="en-US" sz="3500" dirty="0" smtClean="0"/>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Church Workers</a:t>
            </a:r>
            <a:endParaRPr lang="en-US" sz="6400" dirty="0">
              <a:latin typeface="+mn-lt"/>
            </a:endParaRPr>
          </a:p>
        </p:txBody>
      </p:sp>
    </p:spTree>
    <p:extLst>
      <p:ext uri="{BB962C8B-B14F-4D97-AF65-F5344CB8AC3E}">
        <p14:creationId xmlns:p14="http://schemas.microsoft.com/office/powerpoint/2010/main" val="357427154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charRg st="23" end="263"/>
                                            </p:txEl>
                                          </p:spTgt>
                                        </p:tgtEl>
                                        <p:attrNameLst>
                                          <p:attrName>style.visibility</p:attrName>
                                        </p:attrNameLst>
                                      </p:cBhvr>
                                      <p:to>
                                        <p:strVal val="visible"/>
                                      </p:to>
                                    </p:set>
                                    <p:animEffect transition="in" filter="fade">
                                      <p:cBhvr>
                                        <p:cTn id="7" dur="500"/>
                                        <p:tgtEl>
                                          <p:spTgt spid="4">
                                            <p:txEl>
                                              <p:charRg st="23" end="26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534400" cy="3943350"/>
          </a:xfrm>
        </p:spPr>
        <p:txBody>
          <a:bodyPr>
            <a:noAutofit/>
          </a:bodyPr>
          <a:lstStyle/>
          <a:p>
            <a:pPr marL="0" indent="0">
              <a:buNone/>
            </a:pPr>
            <a:r>
              <a:rPr lang="en-US" sz="3700" dirty="0" smtClean="0"/>
              <a:t>How important is this?</a:t>
            </a:r>
          </a:p>
          <a:p>
            <a:pPr marL="0" indent="0" algn="just">
              <a:buNone/>
            </a:pPr>
            <a:r>
              <a:rPr lang="en-US" sz="3500" dirty="0" smtClean="0"/>
              <a:t>“</a:t>
            </a:r>
            <a:r>
              <a:rPr lang="en-US" sz="3500" i="1" dirty="0" smtClean="0"/>
              <a:t>For </a:t>
            </a:r>
            <a:r>
              <a:rPr lang="en-US" sz="3500" i="1" dirty="0"/>
              <a:t>I was hungry and you </a:t>
            </a:r>
            <a:r>
              <a:rPr lang="en-US" sz="3500" i="1" dirty="0">
                <a:solidFill>
                  <a:srgbClr val="FFFF00"/>
                </a:solidFill>
              </a:rPr>
              <a:t>gave Me food</a:t>
            </a:r>
            <a:r>
              <a:rPr lang="en-US" sz="3500" i="1" dirty="0"/>
              <a:t>; I was thirsty and you </a:t>
            </a:r>
            <a:r>
              <a:rPr lang="en-US" sz="3500" i="1" dirty="0">
                <a:solidFill>
                  <a:srgbClr val="FFFF00"/>
                </a:solidFill>
              </a:rPr>
              <a:t>gave Me drink</a:t>
            </a:r>
            <a:r>
              <a:rPr lang="en-US" sz="3500" i="1" dirty="0"/>
              <a:t>; I was a stranger and you </a:t>
            </a:r>
            <a:r>
              <a:rPr lang="en-US" sz="3500" i="1" dirty="0">
                <a:solidFill>
                  <a:srgbClr val="FFFF00"/>
                </a:solidFill>
              </a:rPr>
              <a:t>took Me </a:t>
            </a:r>
            <a:r>
              <a:rPr lang="en-US" sz="3500" i="1" dirty="0" smtClean="0">
                <a:solidFill>
                  <a:srgbClr val="FFFF00"/>
                </a:solidFill>
              </a:rPr>
              <a:t>in</a:t>
            </a:r>
            <a:r>
              <a:rPr lang="en-US" sz="3500" i="1" dirty="0" smtClean="0"/>
              <a:t>; </a:t>
            </a:r>
            <a:r>
              <a:rPr lang="en-US" sz="3500" i="1" dirty="0"/>
              <a:t>'I was naked and you </a:t>
            </a:r>
            <a:r>
              <a:rPr lang="en-US" sz="3500" i="1" dirty="0">
                <a:solidFill>
                  <a:srgbClr val="FFFF00"/>
                </a:solidFill>
              </a:rPr>
              <a:t>clothed Me</a:t>
            </a:r>
            <a:r>
              <a:rPr lang="en-US" sz="3500" i="1" dirty="0"/>
              <a:t>; I was sick and you </a:t>
            </a:r>
            <a:r>
              <a:rPr lang="en-US" sz="3500" i="1" dirty="0">
                <a:solidFill>
                  <a:srgbClr val="FFFF00"/>
                </a:solidFill>
              </a:rPr>
              <a:t>visited Me</a:t>
            </a:r>
            <a:r>
              <a:rPr lang="en-US" sz="3500" i="1" dirty="0"/>
              <a:t>; I was in prison and you </a:t>
            </a:r>
            <a:r>
              <a:rPr lang="en-US" sz="3500" i="1" dirty="0">
                <a:solidFill>
                  <a:srgbClr val="FFFF00"/>
                </a:solidFill>
              </a:rPr>
              <a:t>came to </a:t>
            </a:r>
            <a:r>
              <a:rPr lang="en-US" sz="3500" i="1" dirty="0" smtClean="0">
                <a:solidFill>
                  <a:srgbClr val="FFFF00"/>
                </a:solidFill>
              </a:rPr>
              <a:t>Me</a:t>
            </a:r>
            <a:r>
              <a:rPr lang="en-US" sz="3500" dirty="0" smtClean="0"/>
              <a:t>”									Matthew 25:35-36 </a:t>
            </a:r>
            <a:endParaRPr lang="en-US" sz="3500" dirty="0" smtClean="0"/>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Church Workers</a:t>
            </a:r>
            <a:endParaRPr lang="en-US" sz="6400" dirty="0">
              <a:latin typeface="+mn-lt"/>
            </a:endParaRPr>
          </a:p>
        </p:txBody>
      </p:sp>
    </p:spTree>
    <p:extLst>
      <p:ext uri="{BB962C8B-B14F-4D97-AF65-F5344CB8AC3E}">
        <p14:creationId xmlns:p14="http://schemas.microsoft.com/office/powerpoint/2010/main" val="2862077403"/>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534400" cy="3943350"/>
          </a:xfrm>
        </p:spPr>
        <p:txBody>
          <a:bodyPr>
            <a:noAutofit/>
          </a:bodyPr>
          <a:lstStyle/>
          <a:p>
            <a:pPr marL="0" indent="0">
              <a:buNone/>
            </a:pPr>
            <a:r>
              <a:rPr lang="en-US" sz="4000" dirty="0" smtClean="0"/>
              <a:t>1. We need more workers!</a:t>
            </a:r>
          </a:p>
          <a:p>
            <a:pPr marL="0" indent="0">
              <a:buNone/>
            </a:pPr>
            <a:endParaRPr lang="en-US" sz="4000" dirty="0" smtClean="0"/>
          </a:p>
          <a:p>
            <a:pPr marL="0" indent="0">
              <a:buNone/>
            </a:pPr>
            <a:r>
              <a:rPr lang="en-US" sz="4000" dirty="0" smtClean="0"/>
              <a:t>2. All Christians are qualified to do this!</a:t>
            </a:r>
          </a:p>
          <a:p>
            <a:pPr marL="0" indent="0">
              <a:buNone/>
            </a:pPr>
            <a:endParaRPr lang="en-US" sz="4000" dirty="0" smtClean="0"/>
          </a:p>
          <a:p>
            <a:pPr marL="0" indent="0">
              <a:buNone/>
            </a:pPr>
            <a:r>
              <a:rPr lang="en-US" sz="4000" dirty="0" smtClean="0"/>
              <a:t>3. It is a key matter of judgment!</a:t>
            </a:r>
            <a:endParaRPr lang="en-US" sz="3500" dirty="0" smtClean="0"/>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Church Workers</a:t>
            </a:r>
            <a:endParaRPr lang="en-US" sz="6400" dirty="0">
              <a:latin typeface="+mn-lt"/>
            </a:endParaRPr>
          </a:p>
        </p:txBody>
      </p:sp>
    </p:spTree>
    <p:extLst>
      <p:ext uri="{BB962C8B-B14F-4D97-AF65-F5344CB8AC3E}">
        <p14:creationId xmlns:p14="http://schemas.microsoft.com/office/powerpoint/2010/main" val="344392753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fade">
                                      <p:cBhvr>
                                        <p:cTn id="1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1063229"/>
            <a:ext cx="8686800" cy="4080271"/>
          </a:xfrm>
        </p:spPr>
        <p:txBody>
          <a:bodyPr>
            <a:noAutofit/>
          </a:bodyPr>
          <a:lstStyle/>
          <a:p>
            <a:pPr marL="0" indent="0" algn="just">
              <a:buNone/>
            </a:pPr>
            <a:r>
              <a:rPr lang="en-US" sz="3600" dirty="0" smtClean="0"/>
              <a:t>1. Determine to do more when asked</a:t>
            </a:r>
            <a:endParaRPr lang="en-US" sz="3600" dirty="0"/>
          </a:p>
          <a:p>
            <a:pPr marL="0" indent="0" algn="just">
              <a:buNone/>
            </a:pPr>
            <a:r>
              <a:rPr lang="en-US" sz="3600" i="1" dirty="0" smtClean="0"/>
              <a:t>I </a:t>
            </a:r>
            <a:r>
              <a:rPr lang="en-US" sz="3600" i="1" dirty="0"/>
              <a:t>heard the voice of the Lord, saying: "Whom shall I send, And who will go for Us?" Then I said, "Here am I! Send me</a:t>
            </a:r>
            <a:r>
              <a:rPr lang="en-US" sz="3600" dirty="0" smtClean="0"/>
              <a:t>.“														Isaiah </a:t>
            </a:r>
            <a:r>
              <a:rPr lang="en-US" sz="3600" dirty="0"/>
              <a:t>6:8 </a:t>
            </a:r>
            <a:endParaRPr lang="en-US" sz="3600" dirty="0" smtClean="0"/>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How Can I Be a Worker</a:t>
            </a:r>
            <a:endParaRPr lang="en-US" sz="6400" dirty="0">
              <a:latin typeface="+mn-lt"/>
            </a:endParaRPr>
          </a:p>
        </p:txBody>
      </p:sp>
    </p:spTree>
    <p:extLst>
      <p:ext uri="{BB962C8B-B14F-4D97-AF65-F5344CB8AC3E}">
        <p14:creationId xmlns:p14="http://schemas.microsoft.com/office/powerpoint/2010/main" val="224099370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1063229"/>
            <a:ext cx="8686800" cy="4080271"/>
          </a:xfrm>
        </p:spPr>
        <p:txBody>
          <a:bodyPr>
            <a:noAutofit/>
          </a:bodyPr>
          <a:lstStyle/>
          <a:p>
            <a:pPr marL="0" indent="0" algn="just">
              <a:buNone/>
            </a:pPr>
            <a:r>
              <a:rPr lang="en-US" sz="3600" dirty="0" smtClean="0"/>
              <a:t>1. Determine to do more when asked</a:t>
            </a:r>
            <a:endParaRPr lang="en-US" sz="3600" dirty="0"/>
          </a:p>
          <a:p>
            <a:pPr marL="0" indent="0" algn="just">
              <a:buNone/>
            </a:pPr>
            <a:r>
              <a:rPr lang="en-US" sz="3600" i="1" dirty="0" smtClean="0"/>
              <a:t>	</a:t>
            </a:r>
            <a:r>
              <a:rPr lang="en-US" sz="3600" i="1" dirty="0" smtClean="0"/>
              <a:t>Someone needs a ride – sign up!</a:t>
            </a:r>
          </a:p>
          <a:p>
            <a:pPr marL="0" indent="0" algn="just">
              <a:buNone/>
            </a:pPr>
            <a:r>
              <a:rPr lang="en-US" sz="3600" i="1" dirty="0"/>
              <a:t>	</a:t>
            </a:r>
            <a:r>
              <a:rPr lang="en-US" sz="3600" i="1" dirty="0" smtClean="0"/>
              <a:t>Something needs to be fixed – jump in!</a:t>
            </a:r>
          </a:p>
          <a:p>
            <a:pPr marL="0" indent="0" algn="just">
              <a:buNone/>
            </a:pPr>
            <a:r>
              <a:rPr lang="en-US" sz="3600" i="1" dirty="0"/>
              <a:t>	</a:t>
            </a:r>
            <a:r>
              <a:rPr lang="en-US" sz="3600" i="1" dirty="0" smtClean="0"/>
              <a:t>Someone needs food – bring it!</a:t>
            </a:r>
          </a:p>
          <a:p>
            <a:pPr marL="0" indent="0" algn="just">
              <a:buNone/>
            </a:pPr>
            <a:r>
              <a:rPr lang="en-US" sz="3600" i="1" dirty="0"/>
              <a:t>	</a:t>
            </a:r>
            <a:endParaRPr lang="en-US" sz="3600" i="1" dirty="0" smtClean="0"/>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How Can I Be a Worker</a:t>
            </a:r>
            <a:endParaRPr lang="en-US" sz="6400" dirty="0">
              <a:latin typeface="+mn-lt"/>
            </a:endParaRPr>
          </a:p>
        </p:txBody>
      </p:sp>
    </p:spTree>
    <p:extLst>
      <p:ext uri="{BB962C8B-B14F-4D97-AF65-F5344CB8AC3E}">
        <p14:creationId xmlns:p14="http://schemas.microsoft.com/office/powerpoint/2010/main" val="384504864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268016"/>
          </a:xfrm>
        </p:spPr>
        <p:txBody>
          <a:bodyPr>
            <a:noAutofit/>
          </a:bodyPr>
          <a:lstStyle/>
          <a:p>
            <a:pPr algn="ctr"/>
            <a:r>
              <a:rPr lang="en-US" sz="7425" dirty="0">
                <a:effectLst>
                  <a:glow rad="228600">
                    <a:srgbClr val="000000"/>
                  </a:glow>
                </a:effectLst>
                <a:latin typeface="+mn-lt"/>
              </a:rPr>
              <a:t>John </a:t>
            </a:r>
            <a:r>
              <a:rPr lang="en-US" sz="7425" dirty="0" smtClean="0">
                <a:effectLst>
                  <a:glow rad="228600">
                    <a:srgbClr val="000000"/>
                  </a:glow>
                </a:effectLst>
                <a:latin typeface="+mn-lt"/>
              </a:rPr>
              <a:t>8:21-30</a:t>
            </a:r>
            <a:endParaRPr lang="en-US" sz="7425" dirty="0">
              <a:effectLst>
                <a:glow rad="228600">
                  <a:srgbClr val="000000"/>
                </a:glow>
              </a:effectLst>
              <a:latin typeface="+mn-lt"/>
            </a:endParaRPr>
          </a:p>
        </p:txBody>
      </p:sp>
      <p:sp>
        <p:nvSpPr>
          <p:cNvPr id="3" name="Content Placeholder 2"/>
          <p:cNvSpPr>
            <a:spLocks noGrp="1"/>
          </p:cNvSpPr>
          <p:nvPr>
            <p:ph idx="1"/>
          </p:nvPr>
        </p:nvSpPr>
        <p:spPr>
          <a:xfrm>
            <a:off x="171451" y="1268017"/>
            <a:ext cx="8911901" cy="3772068"/>
          </a:xfrm>
        </p:spPr>
        <p:txBody>
          <a:bodyPr>
            <a:normAutofit/>
          </a:bodyPr>
          <a:lstStyle/>
          <a:p>
            <a:pPr marL="0" indent="0" algn="just">
              <a:buNone/>
            </a:pPr>
            <a:r>
              <a:rPr lang="en-US" sz="3750" dirty="0" smtClean="0"/>
              <a:t>Jesus reveals His goal</a:t>
            </a:r>
          </a:p>
          <a:p>
            <a:pPr marL="0" indent="0" algn="just">
              <a:buNone/>
            </a:pPr>
            <a:endParaRPr lang="en-US" sz="3750" dirty="0"/>
          </a:p>
          <a:p>
            <a:pPr marL="0" indent="0" algn="just">
              <a:buNone/>
            </a:pPr>
            <a:r>
              <a:rPr lang="en-US" sz="3750" dirty="0" smtClean="0"/>
              <a:t>Belief in Jesus</a:t>
            </a:r>
          </a:p>
          <a:p>
            <a:pPr marL="0" indent="0" algn="just">
              <a:buNone/>
            </a:pPr>
            <a:endParaRPr lang="en-US" sz="3750" dirty="0"/>
          </a:p>
          <a:p>
            <a:pPr marL="0" indent="0" algn="just">
              <a:buNone/>
            </a:pPr>
            <a:r>
              <a:rPr lang="en-US" sz="3750" dirty="0" smtClean="0"/>
              <a:t>Speaking from the Father</a:t>
            </a:r>
          </a:p>
        </p:txBody>
      </p:sp>
    </p:spTree>
    <p:extLst>
      <p:ext uri="{BB962C8B-B14F-4D97-AF65-F5344CB8AC3E}">
        <p14:creationId xmlns:p14="http://schemas.microsoft.com/office/powerpoint/2010/main" val="629515929"/>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1063229"/>
            <a:ext cx="8686800" cy="4080271"/>
          </a:xfrm>
        </p:spPr>
        <p:txBody>
          <a:bodyPr>
            <a:noAutofit/>
          </a:bodyPr>
          <a:lstStyle/>
          <a:p>
            <a:pPr marL="0" indent="0" algn="just">
              <a:buNone/>
            </a:pPr>
            <a:r>
              <a:rPr lang="en-US" sz="3600" dirty="0" smtClean="0"/>
              <a:t>1. Determine to do more when asked</a:t>
            </a:r>
            <a:endParaRPr lang="en-US" sz="3600" dirty="0"/>
          </a:p>
          <a:p>
            <a:pPr marL="0" indent="0" algn="just">
              <a:buNone/>
            </a:pPr>
            <a:r>
              <a:rPr lang="en-US" sz="3600" dirty="0" smtClean="0"/>
              <a:t>2. Determine to ask for more to do</a:t>
            </a:r>
          </a:p>
          <a:p>
            <a:pPr marL="0" indent="0" algn="just">
              <a:buNone/>
            </a:pPr>
            <a:r>
              <a:rPr lang="en-US" sz="3600" dirty="0"/>
              <a:t>	</a:t>
            </a:r>
            <a:r>
              <a:rPr lang="en-US" sz="3600" dirty="0" smtClean="0"/>
              <a:t>Inviting people into your home</a:t>
            </a:r>
          </a:p>
          <a:p>
            <a:pPr marL="0" indent="0" algn="just">
              <a:buNone/>
            </a:pPr>
            <a:r>
              <a:rPr lang="en-US" sz="3600" dirty="0" smtClean="0"/>
              <a:t>	Calling on those who are sick</a:t>
            </a:r>
          </a:p>
          <a:p>
            <a:pPr marL="0" indent="0" algn="just">
              <a:buNone/>
            </a:pPr>
            <a:r>
              <a:rPr lang="en-US" sz="3600" dirty="0"/>
              <a:t>	</a:t>
            </a:r>
            <a:endParaRPr lang="en-US" sz="3600" dirty="0" smtClean="0"/>
          </a:p>
          <a:p>
            <a:pPr marL="0" indent="0" algn="just">
              <a:buNone/>
            </a:pPr>
            <a:endParaRPr lang="en-US" sz="3600" dirty="0"/>
          </a:p>
          <a:p>
            <a:pPr marL="0" indent="0" algn="just">
              <a:buNone/>
            </a:pPr>
            <a:endParaRPr lang="en-US" sz="3600" dirty="0" smtClean="0"/>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How Can I Be a Worker</a:t>
            </a:r>
            <a:endParaRPr lang="en-US" sz="6400" dirty="0">
              <a:latin typeface="+mn-lt"/>
            </a:endParaRPr>
          </a:p>
        </p:txBody>
      </p:sp>
    </p:spTree>
    <p:extLst>
      <p:ext uri="{BB962C8B-B14F-4D97-AF65-F5344CB8AC3E}">
        <p14:creationId xmlns:p14="http://schemas.microsoft.com/office/powerpoint/2010/main" val="3190314472"/>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1063229"/>
            <a:ext cx="8686800" cy="4080271"/>
          </a:xfrm>
        </p:spPr>
        <p:txBody>
          <a:bodyPr>
            <a:noAutofit/>
          </a:bodyPr>
          <a:lstStyle/>
          <a:p>
            <a:pPr marL="0" indent="0" algn="just">
              <a:buNone/>
            </a:pPr>
            <a:r>
              <a:rPr lang="en-US" sz="3600" dirty="0" smtClean="0"/>
              <a:t>1. Determine to do more when asked</a:t>
            </a:r>
            <a:endParaRPr lang="en-US" sz="3600" dirty="0"/>
          </a:p>
          <a:p>
            <a:pPr marL="0" indent="0" algn="just">
              <a:buNone/>
            </a:pPr>
            <a:r>
              <a:rPr lang="en-US" sz="3600" dirty="0" smtClean="0"/>
              <a:t>2. Determine to ask for more to do</a:t>
            </a:r>
          </a:p>
          <a:p>
            <a:pPr marL="0" indent="0" algn="just">
              <a:buNone/>
            </a:pPr>
            <a:r>
              <a:rPr lang="en-US" sz="3600" dirty="0" smtClean="0"/>
              <a:t>3. Don’t make excuses </a:t>
            </a:r>
          </a:p>
          <a:p>
            <a:pPr marL="0" indent="0" algn="just">
              <a:buNone/>
            </a:pPr>
            <a:r>
              <a:rPr lang="en-US" sz="3600" i="1" dirty="0"/>
              <a:t>	</a:t>
            </a:r>
            <a:r>
              <a:rPr lang="en-US" sz="3600" i="1" dirty="0" smtClean="0"/>
              <a:t>My home isn’t good enough</a:t>
            </a:r>
          </a:p>
          <a:p>
            <a:pPr marL="0" indent="0" algn="just">
              <a:buNone/>
            </a:pPr>
            <a:r>
              <a:rPr lang="en-US" sz="3600" i="1" dirty="0"/>
              <a:t>	</a:t>
            </a:r>
            <a:r>
              <a:rPr lang="en-US" sz="3600" i="1" dirty="0" smtClean="0"/>
              <a:t>I just don’t have the time or money</a:t>
            </a:r>
          </a:p>
          <a:p>
            <a:pPr marL="0" indent="0" algn="just">
              <a:buNone/>
            </a:pPr>
            <a:r>
              <a:rPr lang="en-US" sz="3600" i="1" dirty="0"/>
              <a:t>	</a:t>
            </a:r>
            <a:r>
              <a:rPr lang="en-US" sz="3600" i="1" dirty="0" smtClean="0"/>
              <a:t>I don’t have the ability</a:t>
            </a:r>
            <a:endParaRPr lang="en-US" sz="3600" dirty="0" smtClean="0"/>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How Can I Be a Worker</a:t>
            </a:r>
            <a:endParaRPr lang="en-US" sz="6400" dirty="0">
              <a:latin typeface="+mn-lt"/>
            </a:endParaRPr>
          </a:p>
        </p:txBody>
      </p:sp>
    </p:spTree>
    <p:extLst>
      <p:ext uri="{BB962C8B-B14F-4D97-AF65-F5344CB8AC3E}">
        <p14:creationId xmlns:p14="http://schemas.microsoft.com/office/powerpoint/2010/main" val="2533425389"/>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1063229"/>
            <a:ext cx="8686800" cy="4080271"/>
          </a:xfrm>
        </p:spPr>
        <p:txBody>
          <a:bodyPr>
            <a:noAutofit/>
          </a:bodyPr>
          <a:lstStyle/>
          <a:p>
            <a:pPr marL="0" indent="0" algn="just">
              <a:buNone/>
            </a:pPr>
            <a:r>
              <a:rPr lang="en-US" sz="3600" dirty="0" smtClean="0"/>
              <a:t>God wants people to desire to serve</a:t>
            </a:r>
          </a:p>
          <a:p>
            <a:pPr marL="0" indent="0" algn="just">
              <a:buNone/>
            </a:pPr>
            <a:endParaRPr lang="en-US" sz="3600" i="1" dirty="0"/>
          </a:p>
          <a:p>
            <a:pPr marL="0" indent="0" algn="just">
              <a:buNone/>
            </a:pPr>
            <a:r>
              <a:rPr lang="en-US" sz="3600" dirty="0" smtClean="0"/>
              <a:t>He needs us to have a heart that seeks this</a:t>
            </a:r>
          </a:p>
          <a:p>
            <a:pPr marL="0" indent="0" algn="just">
              <a:buNone/>
            </a:pPr>
            <a:endParaRPr lang="en-US" sz="3600" dirty="0"/>
          </a:p>
          <a:p>
            <a:pPr marL="0" indent="0" algn="just">
              <a:buNone/>
            </a:pPr>
            <a:r>
              <a:rPr lang="en-US" sz="3600" dirty="0" smtClean="0"/>
              <a:t>We can be lost if we do not</a:t>
            </a:r>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Here Am I Send Me</a:t>
            </a:r>
            <a:endParaRPr lang="en-US" sz="6400" dirty="0">
              <a:latin typeface="+mn-lt"/>
            </a:endParaRPr>
          </a:p>
        </p:txBody>
      </p:sp>
    </p:spTree>
    <p:extLst>
      <p:ext uri="{BB962C8B-B14F-4D97-AF65-F5344CB8AC3E}">
        <p14:creationId xmlns:p14="http://schemas.microsoft.com/office/powerpoint/2010/main" val="231377507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45192488"/>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1063229"/>
            <a:ext cx="8686800" cy="4080271"/>
          </a:xfrm>
        </p:spPr>
        <p:txBody>
          <a:bodyPr>
            <a:noAutofit/>
          </a:bodyPr>
          <a:lstStyle/>
          <a:p>
            <a:pPr marL="0" indent="0" algn="just">
              <a:buNone/>
            </a:pPr>
            <a:r>
              <a:rPr lang="en-US" sz="3600" dirty="0" smtClean="0"/>
              <a:t>Hearing and believing</a:t>
            </a:r>
          </a:p>
          <a:p>
            <a:pPr marL="0" indent="0" algn="just">
              <a:buNone/>
            </a:pPr>
            <a:r>
              <a:rPr lang="en-US" sz="3600" dirty="0" smtClean="0"/>
              <a:t>Confessing Jesus as Lord</a:t>
            </a:r>
          </a:p>
          <a:p>
            <a:pPr marL="0" indent="0" algn="just">
              <a:buNone/>
            </a:pPr>
            <a:r>
              <a:rPr lang="en-US" sz="3600" dirty="0" smtClean="0"/>
              <a:t>Repentance</a:t>
            </a:r>
          </a:p>
          <a:p>
            <a:pPr marL="0" indent="0" algn="just">
              <a:buNone/>
            </a:pPr>
            <a:r>
              <a:rPr lang="en-US" sz="3600" dirty="0" smtClean="0"/>
              <a:t>Baptism</a:t>
            </a:r>
          </a:p>
          <a:p>
            <a:pPr marL="0" indent="0" algn="just">
              <a:buNone/>
            </a:pPr>
            <a:r>
              <a:rPr lang="en-US" sz="3600" dirty="0" smtClean="0"/>
              <a:t>Remaining Faithful</a:t>
            </a:r>
            <a:endParaRPr lang="en-US" sz="3600" dirty="0"/>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Are You In the Kingdom</a:t>
            </a:r>
            <a:endParaRPr lang="en-US" sz="6400" dirty="0">
              <a:latin typeface="+mn-lt"/>
            </a:endParaRPr>
          </a:p>
        </p:txBody>
      </p:sp>
    </p:spTree>
    <p:extLst>
      <p:ext uri="{BB962C8B-B14F-4D97-AF65-F5344CB8AC3E}">
        <p14:creationId xmlns:p14="http://schemas.microsoft.com/office/powerpoint/2010/main" val="20245261"/>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9144000" cy="1371600"/>
          </a:xfrm>
        </p:spPr>
        <p:txBody>
          <a:bodyPr>
            <a:noAutofit/>
          </a:bodyPr>
          <a:lstStyle/>
          <a:p>
            <a:pPr algn="ctr"/>
            <a:r>
              <a:rPr lang="en-US" sz="99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228600" y="1428750"/>
            <a:ext cx="8610601" cy="3622222"/>
          </a:xfrm>
          <a:solidFill>
            <a:schemeClr val="bg2">
              <a:alpha val="0"/>
            </a:schemeClr>
          </a:solidFill>
        </p:spPr>
        <p:txBody>
          <a:bodyPr>
            <a:noAutofit/>
          </a:bodyPr>
          <a:lstStyle/>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Bible Study						9:30  AM</a:t>
            </a:r>
          </a:p>
          <a:p>
            <a:pPr lvl="1">
              <a:buNone/>
            </a:pPr>
            <a:r>
              <a:rPr lang="en-US" sz="3000" dirty="0">
                <a:effectLst>
                  <a:glow rad="228600">
                    <a:srgbClr val="03080D"/>
                  </a:glow>
                </a:effectLst>
              </a:rPr>
              <a:t>Worship 		  					10:30 AM</a:t>
            </a:r>
          </a:p>
          <a:p>
            <a:pPr lvl="1">
              <a:buNone/>
            </a:pPr>
            <a:endParaRPr lang="en-US" sz="3000" dirty="0" smtClean="0">
              <a:effectLst>
                <a:glow rad="228600">
                  <a:srgbClr val="03080D"/>
                </a:glow>
              </a:effectLst>
            </a:endParaRPr>
          </a:p>
          <a:p>
            <a:pPr marL="0" indent="0">
              <a:buNone/>
            </a:pPr>
            <a:r>
              <a:rPr lang="en-US" sz="3000" b="1" dirty="0" smtClean="0">
                <a:effectLst>
                  <a:glow rad="228600">
                    <a:srgbClr val="03080D"/>
                  </a:glow>
                </a:effectLst>
              </a:rPr>
              <a:t>Wednesday</a:t>
            </a:r>
            <a:endParaRPr lang="en-US" sz="3000" b="1" dirty="0">
              <a:effectLst>
                <a:glow rad="228600">
                  <a:srgbClr val="03080D"/>
                </a:glow>
              </a:effectLst>
            </a:endParaRPr>
          </a:p>
          <a:p>
            <a:pPr marL="365742" lvl="1" indent="0">
              <a:buNone/>
            </a:pPr>
            <a:r>
              <a:rPr lang="en-US" sz="3000" dirty="0">
                <a:effectLst>
                  <a:glow rad="228600">
                    <a:srgbClr val="03080D"/>
                  </a:glow>
                </a:effectLst>
              </a:rPr>
              <a:t>Bible Class 			 			7:00  PM</a:t>
            </a:r>
          </a:p>
        </p:txBody>
      </p:sp>
      <p:sp>
        <p:nvSpPr>
          <p:cNvPr id="9" name="Title 3"/>
          <p:cNvSpPr txBox="1">
            <a:spLocks/>
          </p:cNvSpPr>
          <p:nvPr/>
        </p:nvSpPr>
        <p:spPr>
          <a:xfrm>
            <a:off x="439057" y="4400550"/>
            <a:ext cx="8229600" cy="514350"/>
          </a:xfrm>
          <a:prstGeom prst="rect">
            <a:avLst/>
          </a:prstGeom>
        </p:spPr>
        <p:txBody>
          <a:bodyPr vert="horz" lIns="0" tIns="45720" rIns="0" bIns="0" anchor="b">
            <a:normAutofit fontScale="97500"/>
          </a:bodyPr>
          <a:lstStyle/>
          <a:p>
            <a:pPr algn="ctr" defTabSz="914355">
              <a:defRPr/>
            </a:pPr>
            <a:r>
              <a:rPr lang="en-US" sz="3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44751518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551691892"/>
              </p:ext>
            </p:extLst>
          </p:nvPr>
        </p:nvGraphicFramePr>
        <p:xfrm>
          <a:off x="-100013" y="-1"/>
          <a:ext cx="9244012" cy="5143500"/>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4622006">
                  <a:extLst>
                    <a:ext uri="{9D8B030D-6E8A-4147-A177-3AD203B41FA5}">
                      <a16:colId xmlns:a16="http://schemas.microsoft.com/office/drawing/2014/main" xmlns="" val="20000"/>
                    </a:ext>
                  </a:extLst>
                </a:gridCol>
                <a:gridCol w="4622006">
                  <a:extLst>
                    <a:ext uri="{9D8B030D-6E8A-4147-A177-3AD203B41FA5}">
                      <a16:colId xmlns:a16="http://schemas.microsoft.com/office/drawing/2014/main" xmlns="" val="20001"/>
                    </a:ext>
                  </a:extLst>
                </a:gridCol>
              </a:tblGrid>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Opening Prayer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err="1"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Gregor</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 Hinckley</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1"/>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3</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Scripture Reading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Ryan Sollars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2"/>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513</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3"/>
                  </a:ext>
                </a:extLst>
              </a:tr>
              <a:tr h="4286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172</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Lord’s Supper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Ryan Sollars / Michael Hetzer</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4"/>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 489</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5"/>
                  </a:ext>
                </a:extLst>
              </a:tr>
              <a:tr h="428625">
                <a:tc>
                  <a:txBody>
                    <a:bodyPr/>
                    <a:lstStyle/>
                    <a:p>
                      <a:pPr algn="ct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Collection</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Ryan Sollars / Michael Hetzer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416</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6"/>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Lesson</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Brian Haines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7"/>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–524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8"/>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Closing</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Lamar McDonald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42543114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407092"/>
            <a:ext cx="9143999" cy="3653629"/>
          </a:xfrm>
          <a:prstGeom prst="rect">
            <a:avLst/>
          </a:prstGeom>
          <a:noFill/>
        </p:spPr>
        <p:txBody>
          <a:bodyPr wrap="square" lIns="91440" tIns="45720" rIns="91440" bIns="45720">
            <a:spAutoFit/>
          </a:bodyPr>
          <a:lstStyle/>
          <a:p>
            <a:pPr algn="ctr"/>
            <a:r>
              <a:rPr lang="en-US" sz="7000" dirty="0" smtClean="0">
                <a:ln w="9525">
                  <a:solidFill>
                    <a:schemeClr val="bg1"/>
                  </a:solidFill>
                  <a:prstDash val="solid"/>
                </a:ln>
                <a:solidFill>
                  <a:schemeClr val="tx1"/>
                </a:solidFill>
                <a:effectLst>
                  <a:glow rad="228600">
                    <a:srgbClr val="000000"/>
                  </a:glow>
                  <a:outerShdw blurRad="12700" dist="38100" dir="2700000" algn="tl" rotWithShape="0">
                    <a:schemeClr val="bg1">
                      <a:lumMod val="50000"/>
                    </a:schemeClr>
                  </a:outerShdw>
                </a:effectLst>
                <a:latin typeface="+mn-lt"/>
              </a:rPr>
              <a:t>Workers</a:t>
            </a:r>
            <a:endParaRPr lang="en-US" sz="7000" dirty="0" smtClean="0">
              <a:ln w="9525">
                <a:solidFill>
                  <a:schemeClr val="bg1"/>
                </a:solidFill>
                <a:prstDash val="solid"/>
              </a:ln>
              <a:solidFill>
                <a:schemeClr val="tx1"/>
              </a:solidFill>
              <a:effectLst>
                <a:glow rad="228600">
                  <a:srgbClr val="000000"/>
                </a:glow>
                <a:outerShdw blurRad="12700" dist="38100" dir="2700000" algn="tl" rotWithShape="0">
                  <a:schemeClr val="bg1">
                    <a:lumMod val="50000"/>
                  </a:schemeClr>
                </a:outerShdw>
              </a:effectLst>
              <a:latin typeface="+mn-lt"/>
            </a:endParaRPr>
          </a:p>
          <a:p>
            <a:pPr algn="ctr"/>
            <a:endParaRPr lang="en-US" sz="7000" dirty="0">
              <a:ln w="9525">
                <a:solidFill>
                  <a:schemeClr val="bg1"/>
                </a:solidFill>
                <a:prstDash val="solid"/>
              </a:ln>
              <a:solidFill>
                <a:schemeClr val="tx1"/>
              </a:solidFill>
              <a:effectLst>
                <a:glow rad="228600">
                  <a:srgbClr val="000000"/>
                </a:glow>
                <a:outerShdw blurRad="12700" dist="38100" dir="2700000" algn="tl" rotWithShape="0">
                  <a:schemeClr val="bg1">
                    <a:lumMod val="50000"/>
                  </a:schemeClr>
                </a:outerShdw>
              </a:effectLst>
              <a:latin typeface="+mn-lt"/>
            </a:endParaRPr>
          </a:p>
          <a:p>
            <a:pPr algn="ctr"/>
            <a:endParaRPr lang="en-US" sz="7000" dirty="0" smtClean="0">
              <a:ln w="9525">
                <a:solidFill>
                  <a:schemeClr val="bg1"/>
                </a:solidFill>
                <a:prstDash val="solid"/>
              </a:ln>
              <a:solidFill>
                <a:schemeClr val="tx1"/>
              </a:solidFill>
              <a:effectLst>
                <a:glow rad="228600">
                  <a:srgbClr val="000000"/>
                </a:glow>
                <a:outerShdw blurRad="12700" dist="38100" dir="2700000" algn="tl" rotWithShape="0">
                  <a:schemeClr val="bg1">
                    <a:lumMod val="50000"/>
                  </a:schemeClr>
                </a:outerShdw>
              </a:effectLst>
              <a:latin typeface="+mn-lt"/>
            </a:endParaRPr>
          </a:p>
          <a:p>
            <a:pPr algn="ctr"/>
            <a:r>
              <a:rPr lang="en-US" sz="5600" dirty="0" smtClean="0">
                <a:ln w="9525">
                  <a:solidFill>
                    <a:schemeClr val="bg1"/>
                  </a:solidFill>
                  <a:prstDash val="solid"/>
                </a:ln>
                <a:solidFill>
                  <a:schemeClr val="tx1"/>
                </a:solidFill>
                <a:effectLst>
                  <a:glow rad="228600">
                    <a:srgbClr val="000000"/>
                  </a:glow>
                  <a:outerShdw blurRad="12700" dist="38100" dir="2700000" algn="tl" rotWithShape="0">
                    <a:schemeClr val="bg1">
                      <a:lumMod val="50000"/>
                    </a:schemeClr>
                  </a:outerShdw>
                </a:effectLst>
                <a:latin typeface="+mn-lt"/>
              </a:rPr>
              <a:t>Acts 9</a:t>
            </a:r>
            <a:endParaRPr lang="en-US" sz="4400" dirty="0" smtClean="0">
              <a:solidFill>
                <a:schemeClr val="tx1"/>
              </a:solidFill>
              <a:effectLst>
                <a:glow rad="228600">
                  <a:srgbClr val="000000"/>
                </a:glow>
              </a:effectLst>
              <a:latin typeface="+mn-lt"/>
            </a:endParaRPr>
          </a:p>
        </p:txBody>
      </p:sp>
    </p:spTree>
    <p:extLst>
      <p:ext uri="{BB962C8B-B14F-4D97-AF65-F5344CB8AC3E}">
        <p14:creationId xmlns:p14="http://schemas.microsoft.com/office/powerpoint/2010/main" val="798238578"/>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534400" cy="3943350"/>
          </a:xfrm>
        </p:spPr>
        <p:txBody>
          <a:bodyPr>
            <a:noAutofit/>
          </a:bodyPr>
          <a:lstStyle/>
          <a:p>
            <a:pPr marL="0" indent="0">
              <a:buNone/>
            </a:pPr>
            <a:r>
              <a:rPr lang="en-US" sz="3700" dirty="0" smtClean="0"/>
              <a:t>Acts 9:36-40</a:t>
            </a:r>
          </a:p>
          <a:p>
            <a:pPr marL="0" indent="0">
              <a:buNone/>
            </a:pPr>
            <a:r>
              <a:rPr lang="en-US" sz="3700" dirty="0" smtClean="0"/>
              <a:t>Miracles were to demonstrate authority</a:t>
            </a:r>
          </a:p>
          <a:p>
            <a:pPr marL="0" indent="0">
              <a:buNone/>
            </a:pPr>
            <a:r>
              <a:rPr lang="en-US" sz="3700" dirty="0" smtClean="0"/>
              <a:t>	Hebrews 2:4, Mark 16:20, etc.</a:t>
            </a:r>
          </a:p>
          <a:p>
            <a:pPr marL="0" indent="0">
              <a:buNone/>
            </a:pPr>
            <a:r>
              <a:rPr lang="en-US" sz="3700" dirty="0"/>
              <a:t>	</a:t>
            </a:r>
            <a:r>
              <a:rPr lang="en-US" sz="3700" dirty="0" smtClean="0"/>
              <a:t>It really was not about the one healed</a:t>
            </a:r>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Acts 9 and Tabitha</a:t>
            </a:r>
            <a:endParaRPr lang="en-US" sz="6400" dirty="0">
              <a:latin typeface="+mn-lt"/>
            </a:endParaRPr>
          </a:p>
        </p:txBody>
      </p:sp>
    </p:spTree>
    <p:extLst>
      <p:ext uri="{BB962C8B-B14F-4D97-AF65-F5344CB8AC3E}">
        <p14:creationId xmlns:p14="http://schemas.microsoft.com/office/powerpoint/2010/main" val="146687317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534400" cy="3943350"/>
          </a:xfrm>
        </p:spPr>
        <p:txBody>
          <a:bodyPr>
            <a:noAutofit/>
          </a:bodyPr>
          <a:lstStyle/>
          <a:p>
            <a:pPr marL="0" indent="0">
              <a:buNone/>
            </a:pPr>
            <a:r>
              <a:rPr lang="en-US" sz="3700" dirty="0" smtClean="0"/>
              <a:t>Acts 9:36-40</a:t>
            </a:r>
          </a:p>
          <a:p>
            <a:pPr marL="0" indent="0">
              <a:buNone/>
            </a:pPr>
            <a:endParaRPr lang="en-US" sz="3700" dirty="0" smtClean="0"/>
          </a:p>
          <a:p>
            <a:pPr marL="0" indent="0">
              <a:buNone/>
            </a:pPr>
            <a:r>
              <a:rPr lang="en-US" sz="3700" dirty="0" smtClean="0"/>
              <a:t>Consider who Peter did NOT raise</a:t>
            </a:r>
          </a:p>
          <a:p>
            <a:pPr marL="0" indent="0">
              <a:buNone/>
            </a:pPr>
            <a:r>
              <a:rPr lang="en-US" sz="3700" dirty="0"/>
              <a:t>	</a:t>
            </a:r>
            <a:r>
              <a:rPr lang="en-US" sz="3700" dirty="0" smtClean="0"/>
              <a:t>Stephen</a:t>
            </a:r>
          </a:p>
          <a:p>
            <a:pPr marL="0" indent="0">
              <a:buNone/>
            </a:pPr>
            <a:r>
              <a:rPr lang="en-US" sz="3700" dirty="0"/>
              <a:t>	</a:t>
            </a:r>
            <a:r>
              <a:rPr lang="en-US" sz="3700" dirty="0" smtClean="0"/>
              <a:t>(Later) James</a:t>
            </a:r>
            <a:endParaRPr lang="en-US" sz="3700" dirty="0" smtClean="0"/>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Acts 9 and Tabitha</a:t>
            </a:r>
            <a:endParaRPr lang="en-US" sz="6400" dirty="0">
              <a:latin typeface="+mn-lt"/>
            </a:endParaRPr>
          </a:p>
        </p:txBody>
      </p:sp>
    </p:spTree>
    <p:extLst>
      <p:ext uri="{BB962C8B-B14F-4D97-AF65-F5344CB8AC3E}">
        <p14:creationId xmlns:p14="http://schemas.microsoft.com/office/powerpoint/2010/main" val="76318240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500"/>
                                        <p:tgtEl>
                                          <p:spTgt spid="4">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fade">
                                      <p:cBhvr>
                                        <p:cTn id="1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534400" cy="3943350"/>
          </a:xfrm>
        </p:spPr>
        <p:txBody>
          <a:bodyPr>
            <a:noAutofit/>
          </a:bodyPr>
          <a:lstStyle/>
          <a:p>
            <a:pPr marL="0" indent="0">
              <a:buNone/>
            </a:pPr>
            <a:r>
              <a:rPr lang="en-US" sz="3700" dirty="0" smtClean="0"/>
              <a:t>Acts 9:36-40</a:t>
            </a:r>
          </a:p>
          <a:p>
            <a:pPr marL="0" indent="0">
              <a:buNone/>
            </a:pPr>
            <a:endParaRPr lang="en-US" sz="3700" dirty="0" smtClean="0"/>
          </a:p>
          <a:p>
            <a:pPr marL="0" indent="0">
              <a:buNone/>
            </a:pPr>
            <a:r>
              <a:rPr lang="en-US" sz="3700" dirty="0" smtClean="0"/>
              <a:t>What if Tabitha was raised because of her importance in the local church?</a:t>
            </a:r>
          </a:p>
          <a:p>
            <a:pPr marL="0" indent="0">
              <a:buNone/>
            </a:pPr>
            <a:endParaRPr lang="en-US" sz="3700" dirty="0"/>
          </a:p>
          <a:p>
            <a:pPr marL="0" indent="0">
              <a:buNone/>
            </a:pPr>
            <a:r>
              <a:rPr lang="en-US" sz="3700" dirty="0" smtClean="0"/>
              <a:t>What was Tabitha’s vital role?</a:t>
            </a:r>
            <a:endParaRPr lang="en-US" sz="3700" dirty="0" smtClean="0"/>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Acts 9 and Tabitha</a:t>
            </a:r>
            <a:endParaRPr lang="en-US" sz="6400" dirty="0">
              <a:latin typeface="+mn-lt"/>
            </a:endParaRPr>
          </a:p>
        </p:txBody>
      </p:sp>
    </p:spTree>
    <p:extLst>
      <p:ext uri="{BB962C8B-B14F-4D97-AF65-F5344CB8AC3E}">
        <p14:creationId xmlns:p14="http://schemas.microsoft.com/office/powerpoint/2010/main" val="225805400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534400" cy="3943350"/>
          </a:xfrm>
        </p:spPr>
        <p:txBody>
          <a:bodyPr>
            <a:noAutofit/>
          </a:bodyPr>
          <a:lstStyle/>
          <a:p>
            <a:pPr marL="0" indent="0">
              <a:buNone/>
            </a:pPr>
            <a:r>
              <a:rPr lang="en-US" sz="3700" dirty="0" smtClean="0"/>
              <a:t>Not:</a:t>
            </a:r>
          </a:p>
          <a:p>
            <a:pPr marL="0" indent="0">
              <a:buNone/>
            </a:pPr>
            <a:r>
              <a:rPr lang="en-US" sz="3700" dirty="0"/>
              <a:t>	</a:t>
            </a:r>
            <a:r>
              <a:rPr lang="en-US" sz="3700" dirty="0" smtClean="0"/>
              <a:t>Elder</a:t>
            </a:r>
          </a:p>
          <a:p>
            <a:pPr marL="0" indent="0">
              <a:buNone/>
            </a:pPr>
            <a:r>
              <a:rPr lang="en-US" sz="3700" dirty="0"/>
              <a:t>	</a:t>
            </a:r>
            <a:r>
              <a:rPr lang="en-US" sz="3700" dirty="0" smtClean="0"/>
              <a:t>Deacon</a:t>
            </a:r>
          </a:p>
          <a:p>
            <a:pPr marL="0" indent="0">
              <a:buNone/>
            </a:pPr>
            <a:r>
              <a:rPr lang="en-US" sz="3700" dirty="0"/>
              <a:t>	</a:t>
            </a:r>
            <a:r>
              <a:rPr lang="en-US" sz="3700" dirty="0" smtClean="0"/>
              <a:t>Preacher</a:t>
            </a:r>
          </a:p>
          <a:p>
            <a:pPr marL="0" indent="0">
              <a:buNone/>
            </a:pPr>
            <a:r>
              <a:rPr lang="en-US" sz="3700" dirty="0"/>
              <a:t>	</a:t>
            </a:r>
            <a:r>
              <a:rPr lang="en-US" sz="3700" dirty="0" smtClean="0"/>
              <a:t>Teacher</a:t>
            </a:r>
          </a:p>
          <a:p>
            <a:pPr marL="0" indent="0">
              <a:buNone/>
            </a:pPr>
            <a:r>
              <a:rPr lang="en-US" sz="3700" dirty="0"/>
              <a:t>	</a:t>
            </a:r>
            <a:r>
              <a:rPr lang="en-US" sz="3700" dirty="0" smtClean="0"/>
              <a:t>Worship leader</a:t>
            </a:r>
            <a:endParaRPr lang="en-US" sz="3700" dirty="0" smtClean="0"/>
          </a:p>
        </p:txBody>
      </p:sp>
      <p:sp>
        <p:nvSpPr>
          <p:cNvPr id="5" name="Title 4"/>
          <p:cNvSpPr>
            <a:spLocks noGrp="1"/>
          </p:cNvSpPr>
          <p:nvPr>
            <p:ph type="title"/>
          </p:nvPr>
        </p:nvSpPr>
        <p:spPr>
          <a:xfrm>
            <a:off x="0" y="0"/>
            <a:ext cx="9144000" cy="1063229"/>
          </a:xfrm>
        </p:spPr>
        <p:txBody>
          <a:bodyPr>
            <a:noAutofit/>
          </a:bodyPr>
          <a:lstStyle/>
          <a:p>
            <a:pPr algn="ctr"/>
            <a:r>
              <a:rPr lang="en-US" sz="6400" dirty="0" smtClean="0">
                <a:latin typeface="+mn-lt"/>
              </a:rPr>
              <a:t>Church Workers</a:t>
            </a:r>
            <a:endParaRPr lang="en-US" sz="6400" dirty="0">
              <a:latin typeface="+mn-lt"/>
            </a:endParaRPr>
          </a:p>
        </p:txBody>
      </p:sp>
    </p:spTree>
    <p:extLst>
      <p:ext uri="{BB962C8B-B14F-4D97-AF65-F5344CB8AC3E}">
        <p14:creationId xmlns:p14="http://schemas.microsoft.com/office/powerpoint/2010/main" val="6758756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282578</TotalTime>
  <Words>1084</Words>
  <Application>Microsoft Office PowerPoint</Application>
  <PresentationFormat>On-screen Show (16:9)</PresentationFormat>
  <Paragraphs>181</Paragraphs>
  <Slides>24</Slides>
  <Notes>23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Arial</vt:lpstr>
      <vt:lpstr>Bell MT</vt:lpstr>
      <vt:lpstr>Calibri</vt:lpstr>
      <vt:lpstr>Calibri Light</vt:lpstr>
      <vt:lpstr>Lucida Sans Unicode</vt:lpstr>
      <vt:lpstr>system-ui</vt:lpstr>
      <vt:lpstr>Times New Roman</vt:lpstr>
      <vt:lpstr>Wingdings</vt:lpstr>
      <vt:lpstr>Office Theme</vt:lpstr>
      <vt:lpstr>Welcome!</vt:lpstr>
      <vt:lpstr>John 8:21-30</vt:lpstr>
      <vt:lpstr>Welcome!</vt:lpstr>
      <vt:lpstr>PowerPoint Presentation</vt:lpstr>
      <vt:lpstr>PowerPoint Presentation</vt:lpstr>
      <vt:lpstr>Acts 9 and Tabitha</vt:lpstr>
      <vt:lpstr>Acts 9 and Tabitha</vt:lpstr>
      <vt:lpstr>Acts 9 and Tabitha</vt:lpstr>
      <vt:lpstr>Church Workers</vt:lpstr>
      <vt:lpstr>Church Workers</vt:lpstr>
      <vt:lpstr>Church Workers</vt:lpstr>
      <vt:lpstr>Church Workers</vt:lpstr>
      <vt:lpstr>Church Workers</vt:lpstr>
      <vt:lpstr>Church Workers</vt:lpstr>
      <vt:lpstr>Church Workers</vt:lpstr>
      <vt:lpstr>Church Workers</vt:lpstr>
      <vt:lpstr>Church Workers</vt:lpstr>
      <vt:lpstr>How Can I Be a Worker</vt:lpstr>
      <vt:lpstr>How Can I Be a Worker</vt:lpstr>
      <vt:lpstr>How Can I Be a Worker</vt:lpstr>
      <vt:lpstr>How Can I Be a Worker</vt:lpstr>
      <vt:lpstr>Here Am I Send Me</vt:lpstr>
      <vt:lpstr>PowerPoint Presentation</vt:lpstr>
      <vt:lpstr>Are You In the Kingdom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Communion</dc:title>
  <dc:creator>BRIAN HAINES</dc:creator>
  <cp:lastModifiedBy>Microsoft account</cp:lastModifiedBy>
  <cp:revision>1179</cp:revision>
  <dcterms:modified xsi:type="dcterms:W3CDTF">2022-05-08T15:06:59Z</dcterms:modified>
</cp:coreProperties>
</file>